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</p:sldIdLst>
  <p:sldSz cy="32918400" cx="43891200"/>
  <p:notesSz cx="6858000" cy="9144000"/>
  <p:embeddedFontLst>
    <p:embeddedFont>
      <p:font typeface="Helvetica Neue"/>
      <p:regular r:id="rId6"/>
      <p:bold r:id="rId7"/>
      <p:italic r:id="rId8"/>
      <p:boldItalic r:id="rId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0" roundtripDataSignature="AMtx7mhV+ipRd9EyI3IenMQWaipak+bw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0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HelveticaNeue-boldItalic.fntdata"/><Relationship Id="rId5" Type="http://schemas.openxmlformats.org/officeDocument/2006/relationships/slide" Target="slides/slide1.xml"/><Relationship Id="rId6" Type="http://schemas.openxmlformats.org/officeDocument/2006/relationships/font" Target="fonts/HelveticaNeue-regular.fntdata"/><Relationship Id="rId7" Type="http://schemas.openxmlformats.org/officeDocument/2006/relationships/font" Target="fonts/HelveticaNeue-bold.fntdata"/><Relationship Id="rId8" Type="http://schemas.openxmlformats.org/officeDocument/2006/relationships/font" Target="fonts/HelveticaNeue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291840" y="5387342"/>
            <a:ext cx="37307519" cy="114604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5486400" y="17289781"/>
            <a:ext cx="32918401" cy="7947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11502390" y="278131"/>
            <a:ext cx="20886422" cy="37856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22193250" y="10968991"/>
            <a:ext cx="27896822" cy="9464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2990852" y="1779270"/>
            <a:ext cx="27896822" cy="27843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2994662" y="8206749"/>
            <a:ext cx="37856160" cy="13693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2994662" y="22029430"/>
            <a:ext cx="37856160" cy="7200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 sz="96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8640"/>
              <a:buNone/>
              <a:defRPr sz="864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3017520" y="8763000"/>
            <a:ext cx="18653759" cy="208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22219920" y="8763000"/>
            <a:ext cx="18653759" cy="208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3023237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023242" y="8069582"/>
            <a:ext cx="18568032" cy="39547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b="1" sz="11520"/>
            </a:lvl1pPr>
            <a:lvl2pPr indent="-2286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b="1" sz="9600"/>
            </a:lvl2pPr>
            <a:lvl3pPr indent="-2286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b="1" sz="8640"/>
            </a:lvl3pPr>
            <a:lvl4pPr indent="-2286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4pPr>
            <a:lvl5pPr indent="-2286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5pPr>
            <a:lvl6pPr indent="-2286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6pPr>
            <a:lvl7pPr indent="-2286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7pPr>
            <a:lvl8pPr indent="-2286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8pPr>
            <a:lvl9pPr indent="-2286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3023242" y="12024360"/>
            <a:ext cx="18568032" cy="17686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22219922" y="8069582"/>
            <a:ext cx="18659477" cy="39547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b="1" sz="11520"/>
            </a:lvl1pPr>
            <a:lvl2pPr indent="-2286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b="1" sz="9600"/>
            </a:lvl2pPr>
            <a:lvl3pPr indent="-2286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b="1" sz="8640"/>
            </a:lvl3pPr>
            <a:lvl4pPr indent="-2286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4pPr>
            <a:lvl5pPr indent="-2286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5pPr>
            <a:lvl6pPr indent="-2286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6pPr>
            <a:lvl7pPr indent="-2286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7pPr>
            <a:lvl8pPr indent="-2286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8pPr>
            <a:lvl9pPr indent="-2286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b="1" sz="768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22219922" y="12024360"/>
            <a:ext cx="18659477" cy="17686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0" type="dt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120396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indent="-108204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indent="-96012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indent="-8382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indent="-8382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indent="-8382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indent="-8382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indent="-8382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indent="-8382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indent="-2286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indent="-2286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indent="-2286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indent="-2286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indent="-2286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indent="-2286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indent="-2286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indent="-2286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Arial"/>
              <a:buNone/>
              <a:defRPr b="0" i="0" sz="153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None/>
              <a:defRPr b="0" i="0" sz="1343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None/>
              <a:defRPr b="0" i="0" sz="115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indent="-2286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indent="-2286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indent="-2286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indent="-2286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indent="-2286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indent="-2286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indent="-2286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indent="-2286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b="0" i="0" sz="2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1082040" lvl="0" marL="457200" marR="0" rtl="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b="0" i="0" sz="1343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6012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b="0" i="0" sz="115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38200" lvl="2" marL="13716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77239" lvl="3" marL="18288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77239" lvl="4" marL="22860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77239" lvl="5" marL="27432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77239" lvl="6" marL="3200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77239" lvl="7" marL="36576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77240" lvl="8" marL="41148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5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jpg"/><Relationship Id="rId10" Type="http://schemas.openxmlformats.org/officeDocument/2006/relationships/image" Target="../media/image7.png"/><Relationship Id="rId13" Type="http://schemas.openxmlformats.org/officeDocument/2006/relationships/image" Target="../media/image10.png"/><Relationship Id="rId1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3.png"/><Relationship Id="rId15" Type="http://schemas.openxmlformats.org/officeDocument/2006/relationships/image" Target="../media/image12.jpg"/><Relationship Id="rId14" Type="http://schemas.openxmlformats.org/officeDocument/2006/relationships/image" Target="../media/image5.jp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00"/>
            <a:ext cx="43919400" cy="4892100"/>
          </a:xfrm>
          <a:prstGeom prst="rect">
            <a:avLst/>
          </a:prstGeom>
          <a:solidFill>
            <a:srgbClr val="CFE2F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r>
              <a:t/>
            </a:r>
            <a:endParaRPr b="0" i="0" sz="725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427613" y="849175"/>
            <a:ext cx="25276800" cy="21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6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Extracting life stage and behavioral data from observational biodiversity occurrence data reveals spatiotemporal trends in large milkweed bugs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t/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9380057" y="3144159"/>
            <a:ext cx="2537191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Alexis Garretson, Tedra Cuddy, Rebecca E Forkner,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plot_zoom_png?width=1586&amp;height=985" id="92" name="Google Shape;92;p1"/>
          <p:cNvSpPr/>
          <p:nvPr/>
        </p:nvSpPr>
        <p:spPr>
          <a:xfrm>
            <a:off x="-3174564" y="-78931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r>
              <a:t/>
            </a:r>
            <a:endParaRPr b="0" i="0" sz="725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9259641" y="4084877"/>
            <a:ext cx="2537191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Biology, George Mason University</a:t>
            </a:r>
            <a:endParaRPr b="0" i="0" sz="3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71284" y="1187947"/>
            <a:ext cx="5560614" cy="25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76847" y="1068035"/>
            <a:ext cx="2739702" cy="27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5325" y="687025"/>
            <a:ext cx="4521246" cy="29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0178" y="1340425"/>
            <a:ext cx="4630622" cy="23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535839" y="16585850"/>
            <a:ext cx="20161137" cy="16180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"/>
          <p:cNvGrpSpPr/>
          <p:nvPr/>
        </p:nvGrpSpPr>
        <p:grpSpPr>
          <a:xfrm>
            <a:off x="1668853" y="19060251"/>
            <a:ext cx="20552819" cy="13240725"/>
            <a:chOff x="572677" y="19727649"/>
            <a:chExt cx="20155751" cy="12633074"/>
          </a:xfrm>
        </p:grpSpPr>
        <p:pic>
          <p:nvPicPr>
            <p:cNvPr id="100" name="Google Shape;100;p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2677" y="19727649"/>
              <a:ext cx="20155751" cy="12633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920154" y="26598152"/>
              <a:ext cx="3484173" cy="3057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"/>
          <p:cNvSpPr txBox="1"/>
          <p:nvPr/>
        </p:nvSpPr>
        <p:spPr>
          <a:xfrm>
            <a:off x="24307802" y="5235500"/>
            <a:ext cx="19142700" cy="731400"/>
          </a:xfrm>
          <a:prstGeom prst="rect">
            <a:avLst/>
          </a:prstGeom>
          <a:solidFill>
            <a:srgbClr val="20124D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>
                <a:solidFill>
                  <a:srgbClr val="FFFFFF"/>
                </a:solidFill>
              </a:rPr>
              <a:t>Number of Subadults in Clusters Varies by Part of Plant</a:t>
            </a:r>
            <a:endParaRPr sz="3800">
              <a:solidFill>
                <a:srgbClr val="FFFFFF"/>
              </a:solidFill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678250" y="18049850"/>
            <a:ext cx="22629000" cy="769500"/>
          </a:xfrm>
          <a:prstGeom prst="rect">
            <a:avLst/>
          </a:prstGeom>
          <a:solidFill>
            <a:srgbClr val="20124D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b="1" lang="en-US"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Signatures of Migration and Breeding in Occurance Records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24384002" y="15979700"/>
            <a:ext cx="19142700" cy="731400"/>
          </a:xfrm>
          <a:prstGeom prst="rect">
            <a:avLst/>
          </a:prstGeom>
          <a:solidFill>
            <a:srgbClr val="20124D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b="1" lang="en-US"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Taxon </a:t>
            </a:r>
            <a:r>
              <a:rPr b="1" lang="en-US"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Correctness</a:t>
            </a:r>
            <a:r>
              <a:rPr b="1" lang="en-US"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O. fasciatus Records</a:t>
            </a:r>
            <a:endParaRPr/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10">
            <a:alphaModFix/>
          </a:blip>
          <a:srcRect b="0" l="764" r="0" t="20095"/>
          <a:stretch/>
        </p:blipFill>
        <p:spPr>
          <a:xfrm>
            <a:off x="12658425" y="6123200"/>
            <a:ext cx="11041650" cy="84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11">
            <a:alphaModFix/>
          </a:blip>
          <a:srcRect b="16429" l="13164" r="0" t="14968"/>
          <a:stretch/>
        </p:blipFill>
        <p:spPr>
          <a:xfrm>
            <a:off x="714400" y="6263037"/>
            <a:ext cx="7416676" cy="48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1641490" y="10533189"/>
            <a:ext cx="5562499" cy="741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754450" y="5172050"/>
            <a:ext cx="22902000" cy="769500"/>
          </a:xfrm>
          <a:prstGeom prst="rect">
            <a:avLst/>
          </a:prstGeom>
          <a:solidFill>
            <a:srgbClr val="20124D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b="1" lang="en-US"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Scoring iNaturalist Occurances for Ecological and Beeding Behavior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 rot="487218">
            <a:off x="809681" y="6922798"/>
            <a:ext cx="6690178" cy="3403404"/>
          </a:xfrm>
          <a:prstGeom prst="ellipse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"/>
          <p:cNvSpPr/>
          <p:nvPr/>
        </p:nvSpPr>
        <p:spPr>
          <a:xfrm rot="1966971">
            <a:off x="2512679" y="11992679"/>
            <a:ext cx="3578681" cy="1714490"/>
          </a:xfrm>
          <a:prstGeom prst="ellipse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"/>
          <p:cNvSpPr/>
          <p:nvPr/>
        </p:nvSpPr>
        <p:spPr>
          <a:xfrm rot="1967061">
            <a:off x="3532455" y="14102785"/>
            <a:ext cx="3784638" cy="1993179"/>
          </a:xfrm>
          <a:prstGeom prst="ellipse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084350" y="6208201"/>
            <a:ext cx="13132412" cy="95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 txBox="1"/>
          <p:nvPr/>
        </p:nvSpPr>
        <p:spPr>
          <a:xfrm>
            <a:off x="36347300" y="31927800"/>
            <a:ext cx="7416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/>
              <a:t>Contact: alexis@garretson.net</a:t>
            </a:r>
            <a:endParaRPr b="1" sz="3900"/>
          </a:p>
        </p:txBody>
      </p:sp>
      <p:sp>
        <p:nvSpPr>
          <p:cNvPr id="114" name="Google Shape;114;p1"/>
          <p:cNvSpPr/>
          <p:nvPr/>
        </p:nvSpPr>
        <p:spPr>
          <a:xfrm>
            <a:off x="7337425" y="8448975"/>
            <a:ext cx="5076900" cy="2123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/>
              <a:t>Mating</a:t>
            </a:r>
            <a:endParaRPr b="1" sz="3900"/>
          </a:p>
        </p:txBody>
      </p:sp>
      <p:sp>
        <p:nvSpPr>
          <p:cNvPr id="115" name="Google Shape;115;p1"/>
          <p:cNvSpPr/>
          <p:nvPr/>
        </p:nvSpPr>
        <p:spPr>
          <a:xfrm>
            <a:off x="5435325" y="11593875"/>
            <a:ext cx="7103700" cy="2123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/>
              <a:t>One Adult</a:t>
            </a:r>
            <a:endParaRPr b="1" sz="3900"/>
          </a:p>
        </p:txBody>
      </p:sp>
      <p:sp>
        <p:nvSpPr>
          <p:cNvPr id="116" name="Google Shape;116;p1"/>
          <p:cNvSpPr/>
          <p:nvPr/>
        </p:nvSpPr>
        <p:spPr>
          <a:xfrm>
            <a:off x="6472550" y="13575075"/>
            <a:ext cx="5983800" cy="2123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/>
              <a:t>Three Subadults</a:t>
            </a:r>
            <a:endParaRPr b="1" sz="3900"/>
          </a:p>
        </p:txBody>
      </p:sp>
      <p:sp>
        <p:nvSpPr>
          <p:cNvPr id="117" name="Google Shape;117;p1"/>
          <p:cNvSpPr/>
          <p:nvPr/>
        </p:nvSpPr>
        <p:spPr>
          <a:xfrm>
            <a:off x="7379425" y="6166050"/>
            <a:ext cx="5076900" cy="2361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Closed Milkweed pod</a:t>
            </a:r>
            <a:endParaRPr b="1" sz="3700"/>
          </a:p>
        </p:txBody>
      </p:sp>
      <p:sp>
        <p:nvSpPr>
          <p:cNvPr id="118" name="Google Shape;118;p1"/>
          <p:cNvSpPr/>
          <p:nvPr/>
        </p:nvSpPr>
        <p:spPr>
          <a:xfrm>
            <a:off x="7379413" y="15208100"/>
            <a:ext cx="5076900" cy="2361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Mature milkweed pod</a:t>
            </a:r>
            <a:endParaRPr b="1" sz="3700"/>
          </a:p>
        </p:txBody>
      </p:sp>
      <p:sp>
        <p:nvSpPr>
          <p:cNvPr id="119" name="Google Shape;119;p1"/>
          <p:cNvSpPr/>
          <p:nvPr/>
        </p:nvSpPr>
        <p:spPr>
          <a:xfrm>
            <a:off x="13911950" y="14913425"/>
            <a:ext cx="8309700" cy="2514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Georeferenced location and date from iNaturalist</a:t>
            </a:r>
            <a:endParaRPr sz="4000"/>
          </a:p>
        </p:txBody>
      </p:sp>
      <p:pic>
        <p:nvPicPr>
          <p:cNvPr id="120" name="Google Shape;120;p1"/>
          <p:cNvPicPr preferRelativeResize="0"/>
          <p:nvPr/>
        </p:nvPicPr>
        <p:blipFill rotWithShape="1">
          <a:blip r:embed="rId14">
            <a:alphaModFix/>
          </a:blip>
          <a:srcRect b="10939" l="6500" r="48975" t="40870"/>
          <a:stretch/>
        </p:blipFill>
        <p:spPr>
          <a:xfrm rot="-5400000">
            <a:off x="40302250" y="17981700"/>
            <a:ext cx="3392800" cy="275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"/>
          <p:cNvPicPr preferRelativeResize="0"/>
          <p:nvPr/>
        </p:nvPicPr>
        <p:blipFill rotWithShape="1">
          <a:blip r:embed="rId15">
            <a:alphaModFix/>
          </a:blip>
          <a:srcRect b="25828" l="23819" r="46835" t="51462"/>
          <a:stretch/>
        </p:blipFill>
        <p:spPr>
          <a:xfrm>
            <a:off x="39716600" y="21476773"/>
            <a:ext cx="3659068" cy="21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2017-11-28T22:35:08Z</dcterms:created>
  <dc:creator>Alexis Garretson</dc:creator>
</cp:coreProperties>
</file>